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212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1143203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1143203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learningapps.org/" TargetMode="External"/><Relationship Id="rId4" Type="http://schemas.openxmlformats.org/officeDocument/2006/relationships/image" Target="../media/image0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learningapps.org/display?v=pxrgamop5&amp;preview=1" TargetMode="External"/><Relationship Id="rId4" Type="http://schemas.openxmlformats.org/officeDocument/2006/relationships/hyperlink" Target="http://learningapps.org/display?v=pschqde0k" TargetMode="External"/><Relationship Id="rId5" Type="http://schemas.openxmlformats.org/officeDocument/2006/relationships/hyperlink" Target="http://learningapps.org/2036" TargetMode="External"/><Relationship Id="rId6" Type="http://schemas.openxmlformats.org/officeDocument/2006/relationships/hyperlink" Target="http://learningapps.org/304629" TargetMode="External"/><Relationship Id="rId7" Type="http://schemas.openxmlformats.org/officeDocument/2006/relationships/hyperlink" Target="http://qikpad.co.uk/p/la_prtbpp4fn" TargetMode="External"/><Relationship Id="rId8" Type="http://schemas.openxmlformats.org/officeDocument/2006/relationships/hyperlink" Target="#slide=id.g2a8ea07e1_00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Relationship Id="rId4" Type="http://schemas.openxmlformats.org/officeDocument/2006/relationships/hyperlink" Target="#slide=id.g2a8ea07e1_00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Relationship Id="rId4" Type="http://schemas.openxmlformats.org/officeDocument/2006/relationships/hyperlink" Target="#slide=id.g2a8ea07e1_00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Relationship Id="rId4" Type="http://schemas.openxmlformats.org/officeDocument/2006/relationships/hyperlink" Target="#slide=id.g2a8ea07e1_0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Relationship Id="rId4" Type="http://schemas.openxmlformats.org/officeDocument/2006/relationships/hyperlink" Target="#slide=id.g2aa9262a7_10" TargetMode="External"/><Relationship Id="rId5" Type="http://schemas.openxmlformats.org/officeDocument/2006/relationships/hyperlink" Target="#slide=id.g2aa951f01_029" TargetMode="External"/><Relationship Id="rId6" Type="http://schemas.openxmlformats.org/officeDocument/2006/relationships/hyperlink" Target="#slide=id.g2a8ea07e1_00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3.png"/><Relationship Id="rId4" Type="http://schemas.openxmlformats.org/officeDocument/2006/relationships/hyperlink" Target="#slide=id.g2a8ea07e1_00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#slide=id.g2a8ea07e1_00" TargetMode="External"/><Relationship Id="rId4" Type="http://schemas.openxmlformats.org/officeDocument/2006/relationships/image" Target="../media/image0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hyperlink" Target="#slide=id.g2a8ea07e1_00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1.png"/><Relationship Id="rId4" Type="http://schemas.openxmlformats.org/officeDocument/2006/relationships/hyperlink" Target="#slide=id.g2a8ea07e1_00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6.png"/><Relationship Id="rId4" Type="http://schemas.openxmlformats.org/officeDocument/2006/relationships/hyperlink" Target="#slide=id.g2a8ea07e1_0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#slide=id.g2a82b1628_00" TargetMode="External"/><Relationship Id="rId4" Type="http://schemas.openxmlformats.org/officeDocument/2006/relationships/hyperlink" Target="#slide=id.g2a82b1628_00" TargetMode="External"/><Relationship Id="rId11" Type="http://schemas.openxmlformats.org/officeDocument/2006/relationships/hyperlink" Target="#slide=id.g2aa951f01_029" TargetMode="External"/><Relationship Id="rId10" Type="http://schemas.openxmlformats.org/officeDocument/2006/relationships/hyperlink" Target="#slide=id.g2aa951f01_029" TargetMode="External"/><Relationship Id="rId12" Type="http://schemas.openxmlformats.org/officeDocument/2006/relationships/hyperlink" Target="#slide=id.g2a93a759a_010" TargetMode="External"/><Relationship Id="rId9" Type="http://schemas.openxmlformats.org/officeDocument/2006/relationships/hyperlink" Target="#slide=id.g2aa951f01_029" TargetMode="External"/><Relationship Id="rId5" Type="http://schemas.openxmlformats.org/officeDocument/2006/relationships/hyperlink" Target="#slide=id.g2a82b1628_066" TargetMode="External"/><Relationship Id="rId6" Type="http://schemas.openxmlformats.org/officeDocument/2006/relationships/hyperlink" Target="#slide=id.g2a0eb0627_00" TargetMode="External"/><Relationship Id="rId7" Type="http://schemas.openxmlformats.org/officeDocument/2006/relationships/hyperlink" Target="#slide=id.g2a0eb0627_119" TargetMode="External"/><Relationship Id="rId8" Type="http://schemas.openxmlformats.org/officeDocument/2006/relationships/hyperlink" Target="#slide=id.g2aa9262a7_10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#slide=id.g2a8ea07e1_00" TargetMode="External"/><Relationship Id="rId4" Type="http://schemas.openxmlformats.org/officeDocument/2006/relationships/image" Target="../media/image0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hyperlink" Target="#slide=id.g2a8ea07e1_0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#slide=id.g2a8ea07e1_0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#slide=id.g2a8ea07e1_0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learningapps.org/208008" TargetMode="External"/><Relationship Id="rId4" Type="http://schemas.openxmlformats.org/officeDocument/2006/relationships/hyperlink" Target="http://learningapps.org/display?v=pywrrvzpa" TargetMode="External"/><Relationship Id="rId10" Type="http://schemas.openxmlformats.org/officeDocument/2006/relationships/hyperlink" Target="#slide=id.g2a8ea07e1_00" TargetMode="External"/><Relationship Id="rId9" Type="http://schemas.openxmlformats.org/officeDocument/2006/relationships/hyperlink" Target="http://learningapps.org/282130" TargetMode="External"/><Relationship Id="rId5" Type="http://schemas.openxmlformats.org/officeDocument/2006/relationships/hyperlink" Target="http://learningapps.org/905687" TargetMode="External"/><Relationship Id="rId6" Type="http://schemas.openxmlformats.org/officeDocument/2006/relationships/hyperlink" Target="http://learningapps.org/471930" TargetMode="External"/><Relationship Id="rId7" Type="http://schemas.openxmlformats.org/officeDocument/2006/relationships/hyperlink" Target="http://learningapps.org/545717" TargetMode="External"/><Relationship Id="rId8" Type="http://schemas.openxmlformats.org/officeDocument/2006/relationships/hyperlink" Target="http://learningapps.org/411915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learningapps.org/262945" TargetMode="External"/><Relationship Id="rId4" Type="http://schemas.openxmlformats.org/officeDocument/2006/relationships/hyperlink" Target="http://learningapps.org/110712" TargetMode="External"/><Relationship Id="rId11" Type="http://schemas.openxmlformats.org/officeDocument/2006/relationships/hyperlink" Target="http://learningapps.org/136427" TargetMode="External"/><Relationship Id="rId10" Type="http://schemas.openxmlformats.org/officeDocument/2006/relationships/hyperlink" Target="http://learningapps.org/55505" TargetMode="External"/><Relationship Id="rId12" Type="http://schemas.openxmlformats.org/officeDocument/2006/relationships/hyperlink" Target="#slide=id.g2a8ea07e1_00" TargetMode="External"/><Relationship Id="rId9" Type="http://schemas.openxmlformats.org/officeDocument/2006/relationships/hyperlink" Target="http://learningapps.org/265481" TargetMode="External"/><Relationship Id="rId5" Type="http://schemas.openxmlformats.org/officeDocument/2006/relationships/hyperlink" Target="http://learningapps.org/display?v=p4iumbmgt" TargetMode="External"/><Relationship Id="rId6" Type="http://schemas.openxmlformats.org/officeDocument/2006/relationships/hyperlink" Target="http://learningapps.org/417435" TargetMode="External"/><Relationship Id="rId7" Type="http://schemas.openxmlformats.org/officeDocument/2006/relationships/hyperlink" Target="http://learningapps.org/44013" TargetMode="External"/><Relationship Id="rId8" Type="http://schemas.openxmlformats.org/officeDocument/2006/relationships/hyperlink" Target="http://learningapps.org/display?v=pzdkrq54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learningapps.org/99495" TargetMode="External"/><Relationship Id="rId4" Type="http://schemas.openxmlformats.org/officeDocument/2006/relationships/hyperlink" Target="http://learningapps.org/135948" TargetMode="External"/><Relationship Id="rId5" Type="http://schemas.openxmlformats.org/officeDocument/2006/relationships/hyperlink" Target="http://learningapps.org/1662464" TargetMode="External"/><Relationship Id="rId6" Type="http://schemas.openxmlformats.org/officeDocument/2006/relationships/hyperlink" Target="#slide=id.g2a8ea07e1_0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learningapps.org/604055" TargetMode="External"/><Relationship Id="rId4" Type="http://schemas.openxmlformats.org/officeDocument/2006/relationships/hyperlink" Target="http://learningapps.org/241852" TargetMode="External"/><Relationship Id="rId9" Type="http://schemas.openxmlformats.org/officeDocument/2006/relationships/hyperlink" Target="#slide=id.g2a8ea07e1_00" TargetMode="External"/><Relationship Id="rId5" Type="http://schemas.openxmlformats.org/officeDocument/2006/relationships/hyperlink" Target="http://learningapps.org/196354" TargetMode="External"/><Relationship Id="rId6" Type="http://schemas.openxmlformats.org/officeDocument/2006/relationships/hyperlink" Target="http://learningapps.org/398837" TargetMode="External"/><Relationship Id="rId7" Type="http://schemas.openxmlformats.org/officeDocument/2006/relationships/hyperlink" Target="http://learningapps.org/433698" TargetMode="External"/><Relationship Id="rId8" Type="http://schemas.openxmlformats.org/officeDocument/2006/relationships/hyperlink" Target="http://learningapps.org/476389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learningapps.org/138559" TargetMode="External"/><Relationship Id="rId4" Type="http://schemas.openxmlformats.org/officeDocument/2006/relationships/hyperlink" Target="http://learningapps.org/201244" TargetMode="External"/><Relationship Id="rId5" Type="http://schemas.openxmlformats.org/officeDocument/2006/relationships/hyperlink" Target="http://learningapps.org/615914" TargetMode="External"/><Relationship Id="rId6" Type="http://schemas.openxmlformats.org/officeDocument/2006/relationships/hyperlink" Target="http://learningapps.org/285892" TargetMode="External"/><Relationship Id="rId7" Type="http://schemas.openxmlformats.org/officeDocument/2006/relationships/hyperlink" Target="http://learningapps.org/297252" TargetMode="External"/><Relationship Id="rId8" Type="http://schemas.openxmlformats.org/officeDocument/2006/relationships/hyperlink" Target="#slide=id.g2a8ea07e1_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ctrTitle"/>
          </p:nvPr>
        </p:nvSpPr>
        <p:spPr>
          <a:xfrm>
            <a:off x="620150" y="35021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u="sng">
                <a:solidFill>
                  <a:schemeClr val="hlink"/>
                </a:solidFill>
                <a:hlinkClick r:id="rId3"/>
              </a:rPr>
              <a:t>learningapps.org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Kasutamise juhend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200"/>
              <a:t>15.03.2016</a:t>
            </a: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4">
            <a:alphaModFix/>
          </a:blip>
          <a:srcRect b="43868" l="17421" r="17790" t="8188"/>
          <a:stretch/>
        </p:blipFill>
        <p:spPr>
          <a:xfrm>
            <a:off x="1282200" y="438425"/>
            <a:ext cx="6579625" cy="273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2" type="body"/>
          </p:nvPr>
        </p:nvSpPr>
        <p:spPr>
          <a:xfrm>
            <a:off x="341300" y="414225"/>
            <a:ext cx="90138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None/>
            </a:pPr>
            <a:r>
              <a:rPr b="1" lang="en-GB" sz="2400">
                <a:solidFill>
                  <a:srgbClr val="555555"/>
                </a:solidFill>
                <a:highlight>
                  <a:srgbClr val="FFFFFF"/>
                </a:highlight>
              </a:rPr>
              <a:t>Vahendid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SzPct val="100000"/>
            </a:pP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Hääletamine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lang="en-GB" sz="2400">
                <a:solidFill>
                  <a:srgbClr val="555555"/>
                </a:solidFill>
                <a:highlight>
                  <a:srgbClr val="FFFFFF"/>
                </a:highlight>
              </a:rPr>
              <a:t>Kalender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SzPct val="100000"/>
            </a:pP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Märkmete/äppide lisamine helile/videole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lang="en-GB" sz="2400">
                <a:solidFill>
                  <a:srgbClr val="555555"/>
                </a:solidFill>
                <a:highlight>
                  <a:srgbClr val="FFFFFF"/>
                </a:highlight>
              </a:rPr>
              <a:t>Märkmik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lang="en-GB" sz="2400">
                <a:solidFill>
                  <a:srgbClr val="555555"/>
                </a:solidFill>
                <a:highlight>
                  <a:srgbClr val="FFFFFF"/>
                </a:highlight>
              </a:rPr>
              <a:t>Mõistekaart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SzPct val="100000"/>
            </a:pP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Veebitahvel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lang="en-GB" sz="2400">
                <a:solidFill>
                  <a:srgbClr val="555555"/>
                </a:solidFill>
                <a:highlight>
                  <a:srgbClr val="FFFFFF"/>
                </a:highlight>
              </a:rPr>
              <a:t>Vestlus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SzPct val="100000"/>
            </a:pP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Äppide kogumik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SzPct val="100000"/>
            </a:pP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Ühiskirjutamine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85" name="Shape 85"/>
          <p:cNvSpPr txBox="1"/>
          <p:nvPr/>
        </p:nvSpPr>
        <p:spPr>
          <a:xfrm>
            <a:off x="98600" y="45541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8"/>
              </a:rPr>
              <a:t>Sisukorda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27898" l="13772" r="15123" t="8039"/>
          <a:stretch/>
        </p:blipFill>
        <p:spPr>
          <a:xfrm>
            <a:off x="1368750" y="2224249"/>
            <a:ext cx="6501548" cy="3293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Olemasolevate äppide otsimine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211175"/>
            <a:ext cx="8183100" cy="139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SzPct val="100000"/>
            </a:pPr>
            <a:r>
              <a:rPr lang="en-GB" sz="2400"/>
              <a:t>Otsida saab otsingusõna või kategooriaid kasutades</a:t>
            </a:r>
          </a:p>
        </p:txBody>
      </p:sp>
      <p:sp>
        <p:nvSpPr>
          <p:cNvPr id="93" name="Shape 93"/>
          <p:cNvSpPr/>
          <p:nvPr/>
        </p:nvSpPr>
        <p:spPr>
          <a:xfrm>
            <a:off x="2629012" y="2701700"/>
            <a:ext cx="903000" cy="296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1368750" y="2701700"/>
            <a:ext cx="903000" cy="296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5" name="Shape 95"/>
          <p:cNvCxnSpPr>
            <a:endCxn id="94" idx="7"/>
          </p:cNvCxnSpPr>
          <p:nvPr/>
        </p:nvCxnSpPr>
        <p:spPr>
          <a:xfrm flipH="1">
            <a:off x="2139508" y="1766506"/>
            <a:ext cx="1105500" cy="978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6" name="Shape 96"/>
          <p:cNvCxnSpPr>
            <a:endCxn id="93" idx="7"/>
          </p:cNvCxnSpPr>
          <p:nvPr/>
        </p:nvCxnSpPr>
        <p:spPr>
          <a:xfrm flipH="1">
            <a:off x="3399771" y="1825906"/>
            <a:ext cx="1885800" cy="919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7" name="Shape 97"/>
          <p:cNvCxnSpPr/>
          <p:nvPr/>
        </p:nvCxnSpPr>
        <p:spPr>
          <a:xfrm flipH="1">
            <a:off x="3935050" y="1825900"/>
            <a:ext cx="1354500" cy="1414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8" name="Shape 98"/>
          <p:cNvSpPr txBox="1"/>
          <p:nvPr/>
        </p:nvSpPr>
        <p:spPr>
          <a:xfrm>
            <a:off x="281400" y="447967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4"/>
              </a:rPr>
              <a:t>Sisukorda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16006" l="14380" r="15571" t="23479"/>
          <a:stretch/>
        </p:blipFill>
        <p:spPr>
          <a:xfrm>
            <a:off x="1358350" y="1625400"/>
            <a:ext cx="5645800" cy="26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Olemasolevaid äppe saab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13775" y="2924675"/>
            <a:ext cx="36576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FF0000"/>
                </a:solidFill>
              </a:rPr>
              <a:t>muuta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>
                <a:solidFill>
                  <a:srgbClr val="FF0000"/>
                </a:solidFill>
              </a:rPr>
              <a:t>ehk luua </a:t>
            </a:r>
            <a:br>
              <a:rPr lang="en-GB" sz="1800">
                <a:solidFill>
                  <a:srgbClr val="FF0000"/>
                </a:solidFill>
              </a:rPr>
            </a:br>
            <a:r>
              <a:rPr lang="en-GB" sz="1800">
                <a:solidFill>
                  <a:srgbClr val="FF0000"/>
                </a:solidFill>
              </a:rPr>
              <a:t>sarnane äpp</a:t>
            </a:r>
          </a:p>
        </p:txBody>
      </p:sp>
      <p:cxnSp>
        <p:nvCxnSpPr>
          <p:cNvPr id="106" name="Shape 106"/>
          <p:cNvCxnSpPr/>
          <p:nvPr/>
        </p:nvCxnSpPr>
        <p:spPr>
          <a:xfrm flipH="1" rot="10800000">
            <a:off x="1156150" y="3346950"/>
            <a:ext cx="276900" cy="154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7" name="Shape 107"/>
          <p:cNvSpPr txBox="1"/>
          <p:nvPr/>
        </p:nvSpPr>
        <p:spPr>
          <a:xfrm>
            <a:off x="6606000" y="4544550"/>
            <a:ext cx="36576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FF0000"/>
                </a:solidFill>
              </a:rPr>
              <a:t>vistutada</a:t>
            </a:r>
          </a:p>
        </p:txBody>
      </p:sp>
      <p:cxnSp>
        <p:nvCxnSpPr>
          <p:cNvPr id="108" name="Shape 108"/>
          <p:cNvCxnSpPr/>
          <p:nvPr/>
        </p:nvCxnSpPr>
        <p:spPr>
          <a:xfrm rot="10800000">
            <a:off x="6178925" y="4186850"/>
            <a:ext cx="547200" cy="411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9" name="Shape 109"/>
          <p:cNvSpPr txBox="1"/>
          <p:nvPr/>
        </p:nvSpPr>
        <p:spPr>
          <a:xfrm>
            <a:off x="2357950" y="4648050"/>
            <a:ext cx="36576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FF0000"/>
                </a:solidFill>
              </a:rPr>
              <a:t>jagada</a:t>
            </a:r>
          </a:p>
        </p:txBody>
      </p:sp>
      <p:cxnSp>
        <p:nvCxnSpPr>
          <p:cNvPr id="110" name="Shape 110"/>
          <p:cNvCxnSpPr/>
          <p:nvPr/>
        </p:nvCxnSpPr>
        <p:spPr>
          <a:xfrm flipH="1" rot="10800000">
            <a:off x="2844425" y="3967250"/>
            <a:ext cx="769800" cy="831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1" name="Shape 111"/>
          <p:cNvSpPr txBox="1"/>
          <p:nvPr/>
        </p:nvSpPr>
        <p:spPr>
          <a:xfrm>
            <a:off x="6807700" y="2304900"/>
            <a:ext cx="36576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FF0000"/>
                </a:solidFill>
              </a:rPr>
              <a:t>lisada järjehoidjasse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FF0000"/>
                </a:solidFill>
              </a:rPr>
              <a:t>(sisse logituna)</a:t>
            </a:r>
          </a:p>
        </p:txBody>
      </p:sp>
      <p:cxnSp>
        <p:nvCxnSpPr>
          <p:cNvPr id="112" name="Shape 112"/>
          <p:cNvCxnSpPr/>
          <p:nvPr/>
        </p:nvCxnSpPr>
        <p:spPr>
          <a:xfrm flipH="1">
            <a:off x="6940050" y="2967450"/>
            <a:ext cx="375600" cy="240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3" name="Shape 113"/>
          <p:cNvCxnSpPr/>
          <p:nvPr/>
        </p:nvCxnSpPr>
        <p:spPr>
          <a:xfrm flipH="1" rot="10800000">
            <a:off x="2844425" y="3796125"/>
            <a:ext cx="738000" cy="994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4" name="Shape 114"/>
          <p:cNvCxnSpPr>
            <a:stCxn id="115" idx="1"/>
          </p:cNvCxnSpPr>
          <p:nvPr/>
        </p:nvCxnSpPr>
        <p:spPr>
          <a:xfrm rot="10800000">
            <a:off x="6926250" y="3866350"/>
            <a:ext cx="403200" cy="100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5" name="Shape 115"/>
          <p:cNvSpPr txBox="1"/>
          <p:nvPr/>
        </p:nvSpPr>
        <p:spPr>
          <a:xfrm>
            <a:off x="7329450" y="3700300"/>
            <a:ext cx="36576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FF0000"/>
                </a:solidFill>
              </a:rPr>
              <a:t>QR kood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295775" y="4452800"/>
            <a:ext cx="1605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4"/>
              </a:rPr>
              <a:t>Sisukorda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47655" l="13754" r="14790" t="9241"/>
          <a:stretch/>
        </p:blipFill>
        <p:spPr>
          <a:xfrm>
            <a:off x="1197649" y="1154875"/>
            <a:ext cx="6533625" cy="221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Äppide loomine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542750" y="337090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/>
              <a:t>saab luua ka sisse logimata, kuid sel juhul pole võimalik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GB"/>
              <a:t>salvestada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GB"/>
              <a:t>vistutada</a:t>
            </a:r>
          </a:p>
        </p:txBody>
      </p:sp>
      <p:sp>
        <p:nvSpPr>
          <p:cNvPr id="124" name="Shape 124"/>
          <p:cNvSpPr/>
          <p:nvPr/>
        </p:nvSpPr>
        <p:spPr>
          <a:xfrm>
            <a:off x="3232950" y="1585975"/>
            <a:ext cx="903000" cy="296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197725" y="44686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4"/>
              </a:rPr>
              <a:t>Sisukorda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5802" l="14147" r="14864" t="9120"/>
          <a:stretch/>
        </p:blipFill>
        <p:spPr>
          <a:xfrm>
            <a:off x="3486762" y="712462"/>
            <a:ext cx="5765165" cy="388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/>
              <a:t>Äppide loomine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263800" y="1158750"/>
            <a:ext cx="3403800" cy="53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Äpi </a:t>
            </a:r>
            <a:r>
              <a:rPr b="1" lang="en-GB" sz="2400"/>
              <a:t>loomiseks </a:t>
            </a:r>
            <a:r>
              <a:rPr lang="en-GB" sz="2400"/>
              <a:t>on kaks võimalust.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400"/>
              <a:t>Esmalt vali </a:t>
            </a:r>
            <a:r>
              <a:rPr b="1" lang="en-GB" sz="2400"/>
              <a:t>äpi liik</a:t>
            </a:r>
            <a:r>
              <a:rPr lang="en-GB" sz="2400"/>
              <a:t> ja seejärel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GB" sz="2400" u="sng">
                <a:solidFill>
                  <a:schemeClr val="hlink"/>
                </a:solidFill>
                <a:hlinkClick r:id="rId4"/>
              </a:rPr>
              <a:t>loo sarnane äpp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400"/>
              <a:t>või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GB" sz="2400" u="sng">
                <a:solidFill>
                  <a:schemeClr val="hlink"/>
                </a:solidFill>
                <a:hlinkClick r:id="rId5"/>
              </a:rPr>
              <a:t>loo uus äpp</a:t>
            </a:r>
          </a:p>
        </p:txBody>
      </p:sp>
      <p:cxnSp>
        <p:nvCxnSpPr>
          <p:cNvPr id="133" name="Shape 133"/>
          <p:cNvCxnSpPr>
            <a:endCxn id="134" idx="2"/>
          </p:cNvCxnSpPr>
          <p:nvPr/>
        </p:nvCxnSpPr>
        <p:spPr>
          <a:xfrm flipH="1" rot="10800000">
            <a:off x="2374050" y="1110075"/>
            <a:ext cx="2851800" cy="280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4" name="Shape 134"/>
          <p:cNvSpPr/>
          <p:nvPr/>
        </p:nvSpPr>
        <p:spPr>
          <a:xfrm>
            <a:off x="5225850" y="961875"/>
            <a:ext cx="903000" cy="296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263800" y="438712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6"/>
              </a:rPr>
              <a:t>Sisukorda</a:t>
            </a:r>
          </a:p>
        </p:txBody>
      </p:sp>
      <p:cxnSp>
        <p:nvCxnSpPr>
          <p:cNvPr id="136" name="Shape 136"/>
          <p:cNvCxnSpPr>
            <a:endCxn id="137" idx="1"/>
          </p:cNvCxnSpPr>
          <p:nvPr/>
        </p:nvCxnSpPr>
        <p:spPr>
          <a:xfrm>
            <a:off x="2407291" y="2304881"/>
            <a:ext cx="2950800" cy="1210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7" name="Shape 137"/>
          <p:cNvSpPr/>
          <p:nvPr/>
        </p:nvSpPr>
        <p:spPr>
          <a:xfrm>
            <a:off x="5225850" y="3471675"/>
            <a:ext cx="903000" cy="296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6481" l="17047" r="18985" t="8238"/>
          <a:stretch/>
        </p:blipFill>
        <p:spPr>
          <a:xfrm>
            <a:off x="3938999" y="1654783"/>
            <a:ext cx="5267975" cy="3948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Äpi loomine </a:t>
            </a:r>
            <a:r>
              <a:rPr lang="en-GB" sz="2400"/>
              <a:t>(sorteerimine)</a:t>
            </a:r>
            <a:r>
              <a:rPr lang="en-GB"/>
              <a:t> näite põhjal 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Kõige lihtsam moodus äppi/harjutust luua on näite põhjal.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400"/>
              <a:t>Selleks vali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2400"/>
              <a:t>Loo äpp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GB" sz="2400"/>
              <a:t>Äpi liik </a:t>
            </a:r>
            <a:r>
              <a:rPr lang="en-GB" sz="1800"/>
              <a:t>(sorteerimine)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en-GB" sz="2400"/>
              <a:t>Rohkem näiteid</a:t>
            </a:r>
          </a:p>
        </p:txBody>
      </p:sp>
      <p:sp>
        <p:nvSpPr>
          <p:cNvPr id="145" name="Shape 145"/>
          <p:cNvSpPr/>
          <p:nvPr/>
        </p:nvSpPr>
        <p:spPr>
          <a:xfrm>
            <a:off x="5495200" y="1781800"/>
            <a:ext cx="903000" cy="296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6265975" y="2380800"/>
            <a:ext cx="502800" cy="381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7" name="Shape 147"/>
          <p:cNvCxnSpPr>
            <a:endCxn id="145" idx="2"/>
          </p:cNvCxnSpPr>
          <p:nvPr/>
        </p:nvCxnSpPr>
        <p:spPr>
          <a:xfrm flipH="1" rot="10800000">
            <a:off x="1946200" y="1930000"/>
            <a:ext cx="3549000" cy="722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8" name="Shape 148"/>
          <p:cNvCxnSpPr>
            <a:endCxn id="146" idx="3"/>
          </p:cNvCxnSpPr>
          <p:nvPr/>
        </p:nvCxnSpPr>
        <p:spPr>
          <a:xfrm flipH="1" rot="10800000">
            <a:off x="3229508" y="2706772"/>
            <a:ext cx="3110099" cy="319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9" name="Shape 149"/>
          <p:cNvSpPr txBox="1"/>
          <p:nvPr/>
        </p:nvSpPr>
        <p:spPr>
          <a:xfrm>
            <a:off x="281400" y="433187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4"/>
              </a:rPr>
              <a:t>Sisukorda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403725" y="3143825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Avanevad selle äpi liigi all leiduvad näited. </a:t>
            </a:r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Avage mõni näide.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270375" y="42263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3"/>
              </a:rPr>
              <a:t>Sisukorda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b="33859" l="17191" r="18491" t="8711"/>
          <a:stretch/>
        </p:blipFill>
        <p:spPr>
          <a:xfrm>
            <a:off x="1289151" y="321149"/>
            <a:ext cx="5768474" cy="289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9339" l="18126" r="18606" t="8084"/>
          <a:stretch/>
        </p:blipFill>
        <p:spPr>
          <a:xfrm>
            <a:off x="3079700" y="449124"/>
            <a:ext cx="5785098" cy="424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idx="1" type="body"/>
          </p:nvPr>
        </p:nvSpPr>
        <p:spPr>
          <a:xfrm>
            <a:off x="192875" y="14178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Vaadake näide läbi ja kui </a:t>
            </a:r>
            <a:br>
              <a:rPr lang="en-GB" sz="2400"/>
            </a:br>
            <a:r>
              <a:rPr lang="en-GB" sz="2400"/>
              <a:t>selle vorm sobib, siis </a:t>
            </a:r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valige sarnase äpi tegemine</a:t>
            </a:r>
          </a:p>
        </p:txBody>
      </p:sp>
      <p:sp>
        <p:nvSpPr>
          <p:cNvPr id="163" name="Shape 163"/>
          <p:cNvSpPr/>
          <p:nvPr/>
        </p:nvSpPr>
        <p:spPr>
          <a:xfrm>
            <a:off x="3028250" y="4405650"/>
            <a:ext cx="1302600" cy="354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4" name="Shape 164"/>
          <p:cNvCxnSpPr>
            <a:endCxn id="163" idx="1"/>
          </p:cNvCxnSpPr>
          <p:nvPr/>
        </p:nvCxnSpPr>
        <p:spPr>
          <a:xfrm>
            <a:off x="1710911" y="2737423"/>
            <a:ext cx="1508100" cy="1720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5" name="Shape 165"/>
          <p:cNvSpPr txBox="1"/>
          <p:nvPr/>
        </p:nvSpPr>
        <p:spPr>
          <a:xfrm>
            <a:off x="292400" y="43034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4"/>
              </a:rPr>
              <a:t>Sisukorda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12452" l="17187" r="16857" t="7879"/>
          <a:stretch/>
        </p:blipFill>
        <p:spPr>
          <a:xfrm>
            <a:off x="3928000" y="459825"/>
            <a:ext cx="5290975" cy="359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>
            <p:ph idx="1" type="body"/>
          </p:nvPr>
        </p:nvSpPr>
        <p:spPr>
          <a:xfrm>
            <a:off x="402150" y="1050325"/>
            <a:ext cx="37791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Avaneb aken, kus saab muuta, lisada, kustutada kõiki tekste, pilte, helindeid ja videoid.</a:t>
            </a:r>
            <a:br>
              <a:rPr lang="en-GB" sz="2400"/>
            </a:br>
          </a:p>
          <a:p>
            <a:pPr lvl="0" rtl="0">
              <a:spcBef>
                <a:spcPts val="0"/>
              </a:spcBef>
              <a:buNone/>
            </a:pPr>
            <a:r>
              <a:rPr lang="en-GB" sz="2400"/>
              <a:t>Muudetud äpp salvestub </a:t>
            </a:r>
            <a:br>
              <a:rPr lang="en-GB" sz="2400"/>
            </a:br>
            <a:r>
              <a:rPr lang="en-GB" sz="2400"/>
              <a:t>teie äppidesse ja alla.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cxnSp>
        <p:nvCxnSpPr>
          <p:cNvPr id="172" name="Shape 172"/>
          <p:cNvCxnSpPr/>
          <p:nvPr/>
        </p:nvCxnSpPr>
        <p:spPr>
          <a:xfrm>
            <a:off x="3785450" y="1700250"/>
            <a:ext cx="1229700" cy="1486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3" name="Shape 173"/>
          <p:cNvCxnSpPr/>
          <p:nvPr/>
        </p:nvCxnSpPr>
        <p:spPr>
          <a:xfrm flipH="1" rot="10800000">
            <a:off x="3785450" y="1486350"/>
            <a:ext cx="342300" cy="213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4" name="Shape 174"/>
          <p:cNvCxnSpPr/>
          <p:nvPr/>
        </p:nvCxnSpPr>
        <p:spPr>
          <a:xfrm>
            <a:off x="3796150" y="1721625"/>
            <a:ext cx="738000" cy="406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5" name="Shape 175"/>
          <p:cNvSpPr txBox="1"/>
          <p:nvPr/>
        </p:nvSpPr>
        <p:spPr>
          <a:xfrm>
            <a:off x="270400" y="431882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4"/>
              </a:rPr>
              <a:t>Sisukorda</a:t>
            </a:r>
          </a:p>
        </p:txBody>
      </p:sp>
      <p:cxnSp>
        <p:nvCxnSpPr>
          <p:cNvPr id="176" name="Shape 176"/>
          <p:cNvCxnSpPr/>
          <p:nvPr/>
        </p:nvCxnSpPr>
        <p:spPr>
          <a:xfrm flipH="1" rot="10800000">
            <a:off x="3496725" y="930450"/>
            <a:ext cx="5196900" cy="2694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8834" l="25698" r="26265" t="10115"/>
          <a:stretch/>
        </p:blipFill>
        <p:spPr>
          <a:xfrm>
            <a:off x="2491550" y="684375"/>
            <a:ext cx="4918925" cy="453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>
            <p:ph type="title"/>
          </p:nvPr>
        </p:nvSpPr>
        <p:spPr>
          <a:xfrm>
            <a:off x="160800" y="-106950"/>
            <a:ext cx="90753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Äpi loomine </a:t>
            </a:r>
            <a:r>
              <a:rPr i="1" lang="en-GB"/>
              <a:t>puhtalt lehelt </a:t>
            </a:r>
            <a:r>
              <a:rPr lang="en-GB" sz="2400"/>
              <a:t>(sorteerimise näitel)</a:t>
            </a:r>
          </a:p>
        </p:txBody>
      </p:sp>
      <p:sp>
        <p:nvSpPr>
          <p:cNvPr id="183" name="Shape 183"/>
          <p:cNvSpPr/>
          <p:nvPr/>
        </p:nvSpPr>
        <p:spPr>
          <a:xfrm>
            <a:off x="3991625" y="686850"/>
            <a:ext cx="702900" cy="296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3891575" y="2683400"/>
            <a:ext cx="903000" cy="296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6330450" y="3238075"/>
            <a:ext cx="983700" cy="406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3721425" y="750450"/>
            <a:ext cx="376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6064725" y="3327825"/>
            <a:ext cx="376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3615112" y="2747962"/>
            <a:ext cx="3765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solidFill>
                  <a:srgbClr val="FF0000"/>
                </a:solidFill>
              </a:rPr>
              <a:t>2.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259350" y="4303450"/>
            <a:ext cx="214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4"/>
              </a:rPr>
              <a:t>Sisukorda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Juhendi sisukord</a:t>
            </a:r>
          </a:p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 u="sng">
                <a:solidFill>
                  <a:schemeClr val="hlink"/>
                </a:solidFill>
                <a:hlinkClick r:id="rId3"/>
              </a:rPr>
              <a:t>Tutvustus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 u="sng">
                <a:solidFill>
                  <a:schemeClr val="hlink"/>
                </a:solidFill>
                <a:hlinkClick r:id="rId4"/>
              </a:rPr>
              <a:t>Võimalused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 u="sng">
                <a:solidFill>
                  <a:schemeClr val="hlink"/>
                </a:solidFill>
                <a:hlinkClick r:id="rId5"/>
              </a:rPr>
              <a:t>Äppide liigid ja näited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 u="sng">
                <a:solidFill>
                  <a:schemeClr val="hlink"/>
                </a:solidFill>
                <a:hlinkClick r:id="rId6"/>
              </a:rPr>
              <a:t>Äppide otsimine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 u="sng">
                <a:solidFill>
                  <a:schemeClr val="hlink"/>
                </a:solidFill>
                <a:hlinkClick r:id="rId7"/>
              </a:rPr>
              <a:t>Äppide loomine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GB" u="sng">
                <a:solidFill>
                  <a:schemeClr val="hlink"/>
                </a:solidFill>
                <a:hlinkClick r:id="rId8"/>
              </a:rPr>
              <a:t>Äpi loomine (lünkteksti) näite põhjal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GB" u="sng">
                <a:solidFill>
                  <a:schemeClr val="hlink"/>
                </a:solidFill>
                <a:hlinkClick r:id="rId9"/>
              </a:rPr>
              <a:t>Äpi loomine </a:t>
            </a:r>
            <a:r>
              <a:rPr i="1" lang="en-GB" u="sng">
                <a:solidFill>
                  <a:schemeClr val="hlink"/>
                </a:solidFill>
                <a:hlinkClick r:id="rId10"/>
              </a:rPr>
              <a:t>puhtalt lehelt </a:t>
            </a:r>
            <a:r>
              <a:rPr lang="en-GB" u="sng">
                <a:solidFill>
                  <a:schemeClr val="hlink"/>
                </a:solidFill>
                <a:hlinkClick r:id="rId11"/>
              </a:rPr>
              <a:t>(grupeerimise näitel)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-GB" sz="2400" u="sng">
                <a:solidFill>
                  <a:schemeClr val="hlink"/>
                </a:solidFill>
                <a:hlinkClick r:id="rId12"/>
              </a:rPr>
              <a:t>Klassid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358100" y="546262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Erinevate äpi liikide all </a:t>
            </a:r>
            <a:br>
              <a:rPr lang="en-GB" sz="2400"/>
            </a:br>
            <a:r>
              <a:rPr lang="en-GB" sz="2400"/>
              <a:t>on küll erinevad võimalused, </a:t>
            </a:r>
            <a:br>
              <a:rPr lang="en-GB" sz="2400"/>
            </a:br>
            <a:r>
              <a:rPr lang="en-GB" sz="2400"/>
              <a:t>kuid üldjuhul on äpi </a:t>
            </a:r>
            <a:br>
              <a:rPr lang="en-GB" sz="2400"/>
            </a:br>
            <a:r>
              <a:rPr lang="en-GB" sz="2400"/>
              <a:t>koostamise osadeks 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 sz="1800"/>
              <a:t>pealkiri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 sz="1800"/>
              <a:t>tööjuhend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 sz="1800"/>
              <a:t>tekst, pilt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 sz="1800"/>
              <a:t>video, heli, tekst kõneks </a:t>
            </a:r>
            <a:br>
              <a:rPr lang="en-GB" sz="1800"/>
            </a:br>
            <a:r>
              <a:rPr lang="en-GB" sz="1200"/>
              <a:t>(eesti k puudub, proovida hispaania ja itaalia k)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 sz="1800"/>
              <a:t>tagasiside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GB" sz="1800"/>
              <a:t>abi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281400" y="437882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3"/>
              </a:rPr>
              <a:t>Sisukorda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b="6839" l="17194" r="18017" t="9959"/>
          <a:stretch/>
        </p:blipFill>
        <p:spPr>
          <a:xfrm>
            <a:off x="4345350" y="417050"/>
            <a:ext cx="5924099" cy="427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46775" l="17778" r="17668" t="7254"/>
          <a:stretch/>
        </p:blipFill>
        <p:spPr>
          <a:xfrm>
            <a:off x="2487286" y="1238837"/>
            <a:ext cx="6574086" cy="263201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Klassid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201600" y="3870850"/>
            <a:ext cx="3373500" cy="64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000000"/>
                </a:solidFill>
              </a:rPr>
              <a:t>õpilasest kasutajate loomine</a:t>
            </a:r>
          </a:p>
        </p:txBody>
      </p:sp>
      <p:sp>
        <p:nvSpPr>
          <p:cNvPr id="204" name="Shape 204"/>
          <p:cNvSpPr/>
          <p:nvPr/>
        </p:nvSpPr>
        <p:spPr>
          <a:xfrm>
            <a:off x="7159350" y="1786875"/>
            <a:ext cx="989100" cy="275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581800" y="497775"/>
            <a:ext cx="4200300" cy="51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000000"/>
                </a:solidFill>
              </a:rPr>
              <a:t>klasside vaatamine/lisamine/muutmine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5388250" y="4111625"/>
            <a:ext cx="3930899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000000"/>
                </a:solidFill>
              </a:rPr>
              <a:t>õpilaste kasutajanimede ja salasõnade printimine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174600" y="1271175"/>
            <a:ext cx="2680500" cy="51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000000"/>
                </a:solidFill>
              </a:rPr>
              <a:t>- õpilastest kasutajate </a:t>
            </a:r>
            <a:br>
              <a:rPr lang="en-GB" sz="1800">
                <a:solidFill>
                  <a:srgbClr val="000000"/>
                </a:solidFill>
              </a:rPr>
            </a:br>
            <a:r>
              <a:rPr lang="en-GB" sz="1800">
                <a:solidFill>
                  <a:srgbClr val="000000"/>
                </a:solidFill>
              </a:rPr>
              <a:t>haldamine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000000"/>
                </a:solidFill>
              </a:rPr>
              <a:t>- õpilastele harjutuste jagamine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000000"/>
                </a:solidFill>
              </a:rPr>
              <a:t>- õpilaste edenemise jälgimine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201600" y="43117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4"/>
              </a:rPr>
              <a:t>Sisukorda</a:t>
            </a:r>
          </a:p>
        </p:txBody>
      </p:sp>
      <p:cxnSp>
        <p:nvCxnSpPr>
          <p:cNvPr id="209" name="Shape 209"/>
          <p:cNvCxnSpPr>
            <a:endCxn id="204" idx="0"/>
          </p:cNvCxnSpPr>
          <p:nvPr/>
        </p:nvCxnSpPr>
        <p:spPr>
          <a:xfrm>
            <a:off x="7314300" y="951675"/>
            <a:ext cx="339600" cy="835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0" name="Shape 210"/>
          <p:cNvCxnSpPr/>
          <p:nvPr/>
        </p:nvCxnSpPr>
        <p:spPr>
          <a:xfrm flipH="1" rot="10800000">
            <a:off x="2406000" y="3849575"/>
            <a:ext cx="566700" cy="256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1" name="Shape 211"/>
          <p:cNvCxnSpPr/>
          <p:nvPr/>
        </p:nvCxnSpPr>
        <p:spPr>
          <a:xfrm flipH="1" rot="10800000">
            <a:off x="7412375" y="3849575"/>
            <a:ext cx="158400" cy="412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Tutvustus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200150"/>
            <a:ext cx="8229600" cy="311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/>
              <a:t>Lihtsate interaktiivsete harjutuste/äppide loomise/kasutamise keskkond</a:t>
            </a:r>
            <a:r>
              <a:rPr lang="en-GB"/>
              <a:t> </a:t>
            </a:r>
            <a:r>
              <a:rPr lang="en-GB" sz="2400"/>
              <a:t>mistahes aines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/>
              <a:t>Kasutatav erinevatel platvormidel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/>
              <a:t>Võimalik toimetada nii sisse logituna kui logimata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/>
              <a:t>Osaliselt eestikeelne, tõlkimine pooleli. 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329875" y="444822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3"/>
              </a:rPr>
              <a:t>Sisukorda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Võimalus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52200" y="984375"/>
            <a:ext cx="8034600" cy="341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/>
              <a:t>kasutada olemasolevaid (avaldatud) harjutusi/äppe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/>
              <a:t>muuta olemasolevaid harjutusi/äppe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/>
              <a:t>luua harjutusi/äppe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/>
              <a:t>kasutada järjehoidjat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/>
              <a:t>jagada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/>
              <a:t>vistutada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/>
              <a:t>luua QR-koodi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GB" sz="2400"/>
              <a:t>hallata klasse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30750" y="440407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3"/>
              </a:rPr>
              <a:t>Sisukorda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31500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Äppide/harjutuste liigid </a:t>
            </a:r>
            <a:br>
              <a:rPr lang="en-GB"/>
            </a:br>
            <a:r>
              <a:rPr lang="en-GB" sz="1400"/>
              <a:t>(koos näidetega)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11925" y="1061700"/>
            <a:ext cx="76994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b="1" lang="en-GB" sz="2400">
                <a:solidFill>
                  <a:srgbClr val="555555"/>
                </a:solidFill>
                <a:highlight>
                  <a:srgbClr val="FFFFFF"/>
                </a:highlight>
              </a:rPr>
              <a:t>Valik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Miljonimäng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Mitmikvalikuga viktoriin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Märkimine tekstis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b="1" lang="en-GB" sz="2400">
                <a:solidFill>
                  <a:srgbClr val="555555"/>
                </a:solidFill>
                <a:highlight>
                  <a:srgbClr val="FFFFFF"/>
                </a:highlight>
              </a:rPr>
              <a:t>Sõnasegadik </a:t>
            </a:r>
          </a:p>
          <a:p>
            <a:pPr indent="-342900" lvl="1" marL="9144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000000"/>
              </a:buClr>
              <a:buSzPct val="100000"/>
            </a:pPr>
            <a:r>
              <a:rPr lang="en-GB" sz="18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sõnu pole ette antud</a:t>
            </a:r>
          </a:p>
          <a:p>
            <a:pPr indent="-342900" lvl="1" marL="9144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000000"/>
              </a:buClr>
              <a:buSzPct val="100000"/>
            </a:pPr>
            <a:r>
              <a:rPr lang="en-GB" sz="18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ette antud sõnadega</a:t>
            </a:r>
          </a:p>
          <a:p>
            <a:pPr indent="-342900" lvl="1" marL="9144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000000"/>
              </a:buClr>
              <a:buSzPct val="100000"/>
            </a:pPr>
            <a:r>
              <a:rPr lang="en-GB" sz="180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vihjega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lang="en-GB" sz="2400" u="sng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Valikvastus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197725" y="45516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10"/>
              </a:rPr>
              <a:t>Sisukorda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553425" y="636750"/>
            <a:ext cx="7685400" cy="386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b="1" lang="en-GB" sz="2400">
                <a:solidFill>
                  <a:srgbClr val="555555"/>
                </a:solidFill>
              </a:rPr>
              <a:t>Sobitamine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  <a:buChar char="●"/>
            </a:pPr>
            <a:r>
              <a:rPr lang="en-GB" sz="2400" u="sng">
                <a:solidFill>
                  <a:schemeClr val="hlink"/>
                </a:solidFill>
                <a:hlinkClick r:id="rId3"/>
              </a:rPr>
              <a:t>Grupeerimise pusle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  <a:buChar char="●"/>
            </a:pPr>
            <a:r>
              <a:rPr lang="en-GB" sz="2400" u="sng">
                <a:solidFill>
                  <a:schemeClr val="hlink"/>
                </a:solidFill>
                <a:hlinkClick r:id="rId4"/>
              </a:rPr>
              <a:t>Memoriin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  <a:buChar char="●"/>
            </a:pPr>
            <a:r>
              <a:rPr lang="en-GB" sz="2400" u="sng">
                <a:solidFill>
                  <a:schemeClr val="hlink"/>
                </a:solidFill>
                <a:hlinkClick r:id="rId5"/>
              </a:rPr>
              <a:t>Sobitamine pildiga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  <a:buChar char="●"/>
            </a:pPr>
            <a:r>
              <a:rPr lang="en-GB" sz="2400" u="sng">
                <a:solidFill>
                  <a:schemeClr val="hlink"/>
                </a:solidFill>
                <a:hlinkClick r:id="rId6"/>
              </a:rPr>
              <a:t>Sobitusmaatrks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  <a:buChar char="●"/>
            </a:pPr>
            <a:r>
              <a:rPr lang="en-GB" sz="2400" u="sng">
                <a:solidFill>
                  <a:schemeClr val="hlink"/>
                </a:solidFill>
                <a:hlinkClick r:id="rId7"/>
              </a:rPr>
              <a:t>Sobitusvõre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  <a:buChar char="●"/>
            </a:pPr>
            <a:r>
              <a:rPr lang="en-GB" sz="2400" u="sng">
                <a:solidFill>
                  <a:schemeClr val="hlink"/>
                </a:solidFill>
                <a:hlinkClick r:id="rId8"/>
              </a:rPr>
              <a:t>Sorteerimine</a:t>
            </a:r>
            <a:r>
              <a:rPr lang="en-GB"/>
              <a:t> </a:t>
            </a:r>
            <a:r>
              <a:rPr lang="en-GB" sz="2400" u="sng">
                <a:solidFill>
                  <a:schemeClr val="hlink"/>
                </a:solidFill>
                <a:hlinkClick r:id="rId9"/>
              </a:rPr>
              <a:t>Sorteerimine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  <a:buChar char="●"/>
            </a:pPr>
            <a:r>
              <a:rPr lang="en-GB" sz="2400" u="sng">
                <a:solidFill>
                  <a:schemeClr val="hlink"/>
                </a:solidFill>
                <a:hlinkClick r:id="rId10"/>
              </a:rPr>
              <a:t>Vastavusse seadmine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  <a:buChar char="●"/>
            </a:pPr>
            <a:r>
              <a:rPr lang="en-GB" sz="2400" u="sng">
                <a:solidFill>
                  <a:schemeClr val="hlink"/>
                </a:solidFill>
                <a:hlinkClick r:id="rId11"/>
              </a:rPr>
              <a:t>Vastavusse seadmine kaardil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283300" y="45067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12"/>
              </a:rPr>
              <a:t>Sisukorda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12200" y="4411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GB" sz="2400">
                <a:solidFill>
                  <a:srgbClr val="555555"/>
                </a:solidFill>
              </a:rPr>
              <a:t>Järjestus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SzPct val="100000"/>
              <a:buChar char="●"/>
            </a:pPr>
            <a:r>
              <a:rPr lang="en-GB" sz="2400" u="sng">
                <a:solidFill>
                  <a:schemeClr val="hlink"/>
                </a:solidFill>
                <a:hlinkClick r:id="rId3"/>
              </a:rPr>
              <a:t>Järjestamine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SzPct val="100000"/>
              <a:buChar char="●"/>
            </a:pPr>
            <a:r>
              <a:rPr lang="en-GB" sz="2400" u="sng">
                <a:solidFill>
                  <a:schemeClr val="hlink"/>
                </a:solidFill>
                <a:hlinkClick r:id="rId4"/>
              </a:rPr>
              <a:t>Järjestamine teljel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  <a:buChar char="●"/>
            </a:pPr>
            <a:r>
              <a:rPr lang="en-GB" sz="2400" u="sng">
                <a:solidFill>
                  <a:schemeClr val="hlink"/>
                </a:solidFill>
                <a:hlinkClick r:id="rId5"/>
              </a:rPr>
              <a:t>Lihtne järjestamine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252800" y="43338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6"/>
              </a:rPr>
              <a:t>Sisukorda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7089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GB" sz="2400">
                <a:solidFill>
                  <a:srgbClr val="555555"/>
                </a:solidFill>
              </a:rPr>
              <a:t>Kirjutamine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b="1" lang="en-GB" sz="2400">
                <a:solidFill>
                  <a:srgbClr val="555555"/>
                </a:solidFill>
              </a:rPr>
              <a:t>Lünktekst</a:t>
            </a:r>
          </a:p>
          <a:p>
            <a:pPr indent="-342900" lvl="1" marL="9144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SzPct val="100000"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lünkade täitmine</a:t>
            </a:r>
          </a:p>
          <a:p>
            <a:pPr indent="-342900" lvl="1" marL="9144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lang="en-GB" sz="1800" u="sng">
                <a:solidFill>
                  <a:schemeClr val="hlink"/>
                </a:solidFill>
                <a:hlinkClick r:id="rId4"/>
              </a:rPr>
              <a:t>lünka valimine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lang="en-GB" sz="2400" u="sng">
                <a:solidFill>
                  <a:schemeClr val="hlink"/>
                </a:solidFill>
                <a:hlinkClick r:id="rId5"/>
              </a:rPr>
              <a:t>Poomine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lang="en-GB" sz="2400" u="sng">
                <a:solidFill>
                  <a:schemeClr val="hlink"/>
                </a:solidFill>
                <a:hlinkClick r:id="rId6"/>
              </a:rPr>
              <a:t>Ristsõna</a:t>
            </a:r>
          </a:p>
          <a:p>
            <a:pPr indent="-381000" lvl="0" marL="6096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lang="en-GB" sz="2400" u="sng">
                <a:solidFill>
                  <a:schemeClr val="hlink"/>
                </a:solidFill>
                <a:hlinkClick r:id="rId7"/>
              </a:rPr>
              <a:t>Tabeli täitmine</a:t>
            </a:r>
          </a:p>
          <a:p>
            <a:pPr indent="-381000" lvl="0" marL="60960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Clr>
                <a:srgbClr val="555555"/>
              </a:buClr>
              <a:buSzPct val="100000"/>
            </a:pPr>
            <a:r>
              <a:rPr lang="en-GB" sz="2400" u="sng">
                <a:solidFill>
                  <a:schemeClr val="hlink"/>
                </a:solidFill>
                <a:hlinkClick r:id="rId8"/>
              </a:rPr>
              <a:t>Teksti sisestamine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241775" y="44346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9"/>
              </a:rPr>
              <a:t>Sisukorda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8443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GB" sz="2400">
                <a:solidFill>
                  <a:srgbClr val="555555"/>
                </a:solidFill>
              </a:rPr>
              <a:t>Mitmekesi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SzPct val="100000"/>
            </a:pPr>
            <a:r>
              <a:rPr lang="en-GB" sz="2400" u="sng">
                <a:solidFill>
                  <a:schemeClr val="hlink"/>
                </a:solidFill>
                <a:hlinkClick r:id="rId3"/>
              </a:rPr>
              <a:t>Arvuline vastus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SzPct val="100000"/>
            </a:pPr>
            <a:r>
              <a:rPr lang="en-GB" sz="2400" u="sng">
                <a:solidFill>
                  <a:schemeClr val="hlink"/>
                </a:solidFill>
                <a:hlinkClick r:id="rId4"/>
              </a:rPr>
              <a:t>Kus on mis?</a:t>
            </a:r>
            <a:r>
              <a:rPr lang="en-GB" sz="2400"/>
              <a:t> </a:t>
            </a:r>
            <a:r>
              <a:rPr lang="en-GB" sz="2400">
                <a:solidFill>
                  <a:srgbClr val="000000"/>
                </a:solidFill>
              </a:rPr>
              <a:t>- </a:t>
            </a:r>
            <a:r>
              <a:rPr lang="en-GB" sz="2400">
                <a:solidFill>
                  <a:srgbClr val="434343"/>
                </a:solidFill>
              </a:rPr>
              <a:t>teksti/heli järgi pildil märkimine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SzPct val="100000"/>
            </a:pPr>
            <a:r>
              <a:rPr lang="en-GB" sz="2400" u="sng">
                <a:solidFill>
                  <a:schemeClr val="hlink"/>
                </a:solidFill>
                <a:hlinkClick r:id="rId5"/>
              </a:rPr>
              <a:t>Valikvastus (võiduajamine)</a:t>
            </a:r>
          </a:p>
          <a:p>
            <a:pPr indent="-381000" lvl="0" marL="457200" rtl="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SzPct val="100000"/>
            </a:pPr>
            <a:r>
              <a:rPr lang="en-GB" sz="2400" u="sng">
                <a:solidFill>
                  <a:schemeClr val="hlink"/>
                </a:solidFill>
                <a:hlinkClick r:id="rId6"/>
              </a:rPr>
              <a:t>Miljonimäng valikvastusega</a:t>
            </a:r>
          </a:p>
          <a:p>
            <a:pPr indent="-381000" lvl="0" marL="457200">
              <a:lnSpc>
                <a:spcPct val="115000"/>
              </a:lnSpc>
              <a:spcBef>
                <a:spcPts val="200"/>
              </a:spcBef>
              <a:spcAft>
                <a:spcPts val="500"/>
              </a:spcAft>
              <a:buSzPct val="100000"/>
            </a:pPr>
            <a:r>
              <a:rPr lang="en-GB" sz="2400" u="sng">
                <a:solidFill>
                  <a:schemeClr val="hlink"/>
                </a:solidFill>
                <a:hlinkClick r:id="rId7"/>
              </a:rPr>
              <a:t>Järjestamine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85825" y="44109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hlinkClick r:id="rId8"/>
              </a:rPr>
              <a:t>Sisukorda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